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1" r:id="rId1"/>
  </p:sldMasterIdLst>
  <p:notesMasterIdLst>
    <p:notesMasterId r:id="rId40"/>
  </p:notesMasterIdLst>
  <p:sldIdLst>
    <p:sldId id="279" r:id="rId2"/>
    <p:sldId id="278" r:id="rId3"/>
    <p:sldId id="280" r:id="rId4"/>
    <p:sldId id="281" r:id="rId5"/>
    <p:sldId id="262" r:id="rId6"/>
    <p:sldId id="290" r:id="rId7"/>
    <p:sldId id="296" r:id="rId8"/>
    <p:sldId id="264" r:id="rId9"/>
    <p:sldId id="291" r:id="rId10"/>
    <p:sldId id="297" r:id="rId11"/>
    <p:sldId id="295" r:id="rId12"/>
    <p:sldId id="298" r:id="rId13"/>
    <p:sldId id="271" r:id="rId14"/>
    <p:sldId id="282" r:id="rId15"/>
    <p:sldId id="300" r:id="rId16"/>
    <p:sldId id="292" r:id="rId17"/>
    <p:sldId id="301" r:id="rId18"/>
    <p:sldId id="283" r:id="rId19"/>
    <p:sldId id="293" r:id="rId20"/>
    <p:sldId id="302" r:id="rId21"/>
    <p:sldId id="303" r:id="rId22"/>
    <p:sldId id="284" r:id="rId23"/>
    <p:sldId id="294" r:id="rId24"/>
    <p:sldId id="304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05" r:id="rId34"/>
    <p:sldId id="306" r:id="rId35"/>
    <p:sldId id="307" r:id="rId36"/>
    <p:sldId id="286" r:id="rId37"/>
    <p:sldId id="316" r:id="rId38"/>
    <p:sldId id="28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1764D6-B6A7-41D8-84D1-BD37167E660B}" v="50" dt="2025-12-04T13:29:21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4660"/>
  </p:normalViewPr>
  <p:slideViewPr>
    <p:cSldViewPr snapToGrid="0">
      <p:cViewPr varScale="1">
        <p:scale>
          <a:sx n="77" d="100"/>
          <a:sy n="77" d="100"/>
        </p:scale>
        <p:origin x="9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BE02C-A189-4FD4-9445-479223C50105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34263-D5C3-4706-9A3F-D111ED55273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35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4263-D5C3-4706-9A3F-D111ED55273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170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34263-D5C3-4706-9A3F-D111ED552735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139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07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734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667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43315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786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358654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9220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5585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4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3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859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97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01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18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636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2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49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229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BDD8-6380-D238-F68E-42606CE2DB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534" y="930441"/>
            <a:ext cx="10529075" cy="2891589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 err="1"/>
              <a:t>Inventra</a:t>
            </a:r>
            <a:r>
              <a:rPr lang="en-IN" sz="6000" b="1" dirty="0"/>
              <a:t> – Intelligent Inventory Management System</a:t>
            </a:r>
            <a:endParaRPr lang="en-IN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A2E7B-ADE7-9A6B-D962-129A44F623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316" y="3706761"/>
            <a:ext cx="11505293" cy="1889048"/>
          </a:xfrm>
        </p:spPr>
        <p:txBody>
          <a:bodyPr>
            <a:noAutofit/>
          </a:bodyPr>
          <a:lstStyle/>
          <a:p>
            <a:pPr algn="r"/>
            <a:r>
              <a:rPr lang="en-IN" sz="1800" dirty="0">
                <a:solidFill>
                  <a:schemeClr val="bg1"/>
                </a:solidFill>
              </a:rPr>
              <a:t> NITISH KUMAR CHAUDHARY</a:t>
            </a:r>
          </a:p>
        </p:txBody>
      </p:sp>
    </p:spTree>
    <p:extLst>
      <p:ext uri="{BB962C8B-B14F-4D97-AF65-F5344CB8AC3E}">
        <p14:creationId xmlns:p14="http://schemas.microsoft.com/office/powerpoint/2010/main" val="3060932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6F1E3-2C21-7CD1-5FE1-E9348384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5386" y="432167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Classes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B49E5-0ACD-E5C6-8356-F65281DD988A}"/>
              </a:ext>
            </a:extLst>
          </p:cNvPr>
          <p:cNvSpPr txBox="1"/>
          <p:nvPr/>
        </p:nvSpPr>
        <p:spPr>
          <a:xfrm>
            <a:off x="943896" y="2348114"/>
            <a:ext cx="8825658" cy="2133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Classes:</a:t>
            </a:r>
            <a:endParaRPr lang="en-US" dirty="0"/>
          </a:p>
          <a:p>
            <a:pPr marL="742950" lvl="1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</a:rPr>
              <a:t>AUTH Controller</a:t>
            </a:r>
            <a:r>
              <a:rPr lang="en-US" dirty="0"/>
              <a:t>: Handles authentication-related HTTP requests.</a:t>
            </a:r>
          </a:p>
          <a:p>
            <a:pPr marL="742950" lvl="1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</a:rPr>
              <a:t>AUTH Service</a:t>
            </a:r>
            <a:r>
              <a:rPr lang="en-US" dirty="0"/>
              <a:t>: Implements the authentication logic.</a:t>
            </a:r>
          </a:p>
          <a:p>
            <a:pPr marL="742950" lvl="1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</a:rPr>
              <a:t>AUTH Repository</a:t>
            </a:r>
            <a:r>
              <a:rPr lang="en-US" dirty="0"/>
              <a:t>: Interacts with the </a:t>
            </a:r>
            <a:r>
              <a:rPr lang="en-US" dirty="0">
                <a:latin typeface="Courier New" panose="02070309020205020404" pitchFamily="49" charset="0"/>
              </a:rPr>
              <a:t>User Database</a:t>
            </a:r>
            <a:r>
              <a:rPr lang="en-US" dirty="0"/>
              <a:t>.</a:t>
            </a:r>
          </a:p>
          <a:p>
            <a:pPr marL="742950" lvl="1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</a:rPr>
              <a:t>User</a:t>
            </a:r>
            <a:r>
              <a:rPr lang="en-US" b="1" dirty="0"/>
              <a:t>: </a:t>
            </a:r>
            <a:r>
              <a:rPr lang="en-US" dirty="0"/>
              <a:t>Represents a user in the system (database entity).</a:t>
            </a:r>
          </a:p>
        </p:txBody>
      </p:sp>
    </p:spTree>
    <p:extLst>
      <p:ext uri="{BB962C8B-B14F-4D97-AF65-F5344CB8AC3E}">
        <p14:creationId xmlns:p14="http://schemas.microsoft.com/office/powerpoint/2010/main" val="2249844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FBA4F-1F49-5F4C-632A-B1ED586F9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2769" y="140010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Work flow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A1E76-E5F4-6427-3B68-6E97B5AE0F7B}"/>
              </a:ext>
            </a:extLst>
          </p:cNvPr>
          <p:cNvSpPr txBox="1"/>
          <p:nvPr/>
        </p:nvSpPr>
        <p:spPr>
          <a:xfrm>
            <a:off x="1324148" y="1647077"/>
            <a:ext cx="11238272" cy="324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b="1" dirty="0"/>
              <a:t>Process:</a:t>
            </a:r>
            <a:endParaRPr lang="en-US" dirty="0"/>
          </a:p>
          <a:p>
            <a:pPr marL="742950" lvl="1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 enters credentials (username/password).</a:t>
            </a:r>
          </a:p>
          <a:p>
            <a:pPr marL="742950" lvl="1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</a:rPr>
              <a:t>AUTH Controller</a:t>
            </a:r>
            <a:r>
              <a:rPr lang="en-US" b="1" dirty="0"/>
              <a:t> </a:t>
            </a:r>
            <a:r>
              <a:rPr lang="en-US" dirty="0"/>
              <a:t>receives the request.</a:t>
            </a:r>
          </a:p>
          <a:p>
            <a:pPr marL="742950" lvl="1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</a:rPr>
              <a:t>AUTH Controller</a:t>
            </a:r>
            <a:r>
              <a:rPr lang="en-US" b="1" dirty="0"/>
              <a:t> </a:t>
            </a:r>
            <a:r>
              <a:rPr lang="en-US" dirty="0"/>
              <a:t>calls </a:t>
            </a:r>
            <a:r>
              <a:rPr lang="en-US" b="1" dirty="0">
                <a:latin typeface="Courier New" panose="02070309020205020404" pitchFamily="49" charset="0"/>
              </a:rPr>
              <a:t>AUTH Service</a:t>
            </a:r>
            <a:r>
              <a:rPr lang="en-US" b="1" dirty="0"/>
              <a:t> </a:t>
            </a:r>
            <a:r>
              <a:rPr lang="en-US" dirty="0"/>
              <a:t>to validate the credentials.</a:t>
            </a:r>
          </a:p>
          <a:p>
            <a:pPr marL="742950" lvl="1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</a:rPr>
              <a:t>AUTH Service</a:t>
            </a:r>
            <a:r>
              <a:rPr lang="en-US" b="1" dirty="0"/>
              <a:t> </a:t>
            </a:r>
            <a:r>
              <a:rPr lang="en-US" dirty="0"/>
              <a:t>calls </a:t>
            </a:r>
            <a:r>
              <a:rPr lang="en-US" b="1" dirty="0">
                <a:latin typeface="Courier New" panose="02070309020205020404" pitchFamily="49" charset="0"/>
              </a:rPr>
              <a:t>AUTH Repository</a:t>
            </a:r>
            <a:r>
              <a:rPr lang="en-US" b="1" dirty="0"/>
              <a:t> </a:t>
            </a:r>
            <a:r>
              <a:rPr lang="en-US" dirty="0"/>
              <a:t>to retrieve user data from the </a:t>
            </a:r>
            <a:r>
              <a:rPr lang="en-US" dirty="0">
                <a:latin typeface="Courier New" panose="02070309020205020404" pitchFamily="49" charset="0"/>
              </a:rPr>
              <a:t>User Database</a:t>
            </a:r>
            <a:r>
              <a:rPr lang="en-US" dirty="0"/>
              <a:t>.</a:t>
            </a:r>
          </a:p>
          <a:p>
            <a:pPr marL="742950" lvl="1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</a:rPr>
              <a:t>AUTH Repository</a:t>
            </a:r>
            <a:r>
              <a:rPr lang="en-US" b="1" dirty="0"/>
              <a:t> </a:t>
            </a:r>
            <a:r>
              <a:rPr lang="en-US" dirty="0"/>
              <a:t>queries the </a:t>
            </a:r>
            <a:r>
              <a:rPr lang="en-US" dirty="0">
                <a:latin typeface="Courier New" panose="02070309020205020404" pitchFamily="49" charset="0"/>
              </a:rPr>
              <a:t>User Database</a:t>
            </a:r>
            <a:r>
              <a:rPr lang="en-US" dirty="0"/>
              <a:t>.</a:t>
            </a:r>
          </a:p>
          <a:p>
            <a:pPr marL="742950" lvl="1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</a:rPr>
              <a:t>AUTH Service</a:t>
            </a:r>
            <a:r>
              <a:rPr lang="en-US" b="1" dirty="0"/>
              <a:t> </a:t>
            </a:r>
            <a:r>
              <a:rPr lang="en-US" dirty="0"/>
              <a:t>compares the entered credentials with the data from the database.</a:t>
            </a:r>
          </a:p>
          <a:p>
            <a:pPr marL="742950" lvl="1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ourier New" panose="02070309020205020404" pitchFamily="49" charset="0"/>
              </a:rPr>
              <a:t>AUTH Controller</a:t>
            </a:r>
            <a:r>
              <a:rPr lang="en-US" b="1" dirty="0"/>
              <a:t> </a:t>
            </a:r>
            <a:r>
              <a:rPr lang="en-US" dirty="0"/>
              <a:t>returns the token to the user.</a:t>
            </a:r>
          </a:p>
        </p:txBody>
      </p:sp>
    </p:spTree>
    <p:extLst>
      <p:ext uri="{BB962C8B-B14F-4D97-AF65-F5344CB8AC3E}">
        <p14:creationId xmlns:p14="http://schemas.microsoft.com/office/powerpoint/2010/main" val="3135166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3565-EC9C-63DF-2822-847B68D04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473" y="538352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Flow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B9507C-115D-930C-34C9-851C8019F7A6}"/>
              </a:ext>
            </a:extLst>
          </p:cNvPr>
          <p:cNvSpPr txBox="1"/>
          <p:nvPr/>
        </p:nvSpPr>
        <p:spPr>
          <a:xfrm>
            <a:off x="975164" y="2655968"/>
            <a:ext cx="6096000" cy="77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Signup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UI → Controller → Service → Repository → Database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56224-6500-DC50-BF0E-7F722257D8C9}"/>
              </a:ext>
            </a:extLst>
          </p:cNvPr>
          <p:cNvSpPr txBox="1"/>
          <p:nvPr/>
        </p:nvSpPr>
        <p:spPr>
          <a:xfrm>
            <a:off x="975164" y="3789744"/>
            <a:ext cx="6096000" cy="773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Sign in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UI → Controller → Service → JWT Token → UI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AC24E-7D49-BA2A-23DB-A76F03116879}"/>
              </a:ext>
            </a:extLst>
          </p:cNvPr>
          <p:cNvSpPr txBox="1"/>
          <p:nvPr/>
        </p:nvSpPr>
        <p:spPr>
          <a:xfrm>
            <a:off x="975164" y="5004618"/>
            <a:ext cx="6096000" cy="1171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Forgot Password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UI → Controller → Service → Email Service → User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EFF32-1F3C-29B5-7245-565F26FBA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05" y="2426911"/>
            <a:ext cx="4511460" cy="42717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7798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7048D-90C7-F6DD-ED8A-A2CF391B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523" y="794400"/>
            <a:ext cx="9692640" cy="99113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b="1" dirty="0">
                <a:solidFill>
                  <a:srgbClr val="FF0000"/>
                </a:solidFill>
              </a:rPr>
              <a:t>Authentication</a:t>
            </a:r>
            <a:br>
              <a:rPr lang="en-IN" sz="5400" b="1" dirty="0">
                <a:solidFill>
                  <a:srgbClr val="FF0000"/>
                </a:solidFill>
              </a:rPr>
            </a:br>
            <a:r>
              <a:rPr lang="en-IN" sz="5400" b="1" dirty="0">
                <a:solidFill>
                  <a:srgbClr val="FF0000"/>
                </a:solidFill>
              </a:rPr>
              <a:t> </a:t>
            </a:r>
            <a:r>
              <a:rPr lang="en-IN" sz="5400" b="1" dirty="0"/>
              <a:t>Database Schema</a:t>
            </a:r>
            <a:endParaRPr lang="en-IN" sz="36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C24066-BBD6-3B9B-3629-8C3C71A9CE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992491"/>
              </p:ext>
            </p:extLst>
          </p:nvPr>
        </p:nvGraphicFramePr>
        <p:xfrm>
          <a:off x="1230999" y="2497394"/>
          <a:ext cx="9692640" cy="373982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30880">
                  <a:extLst>
                    <a:ext uri="{9D8B030D-6E8A-4147-A177-3AD203B41FA5}">
                      <a16:colId xmlns:a16="http://schemas.microsoft.com/office/drawing/2014/main" val="2388820753"/>
                    </a:ext>
                  </a:extLst>
                </a:gridCol>
                <a:gridCol w="3230880">
                  <a:extLst>
                    <a:ext uri="{9D8B030D-6E8A-4147-A177-3AD203B41FA5}">
                      <a16:colId xmlns:a16="http://schemas.microsoft.com/office/drawing/2014/main" val="4224157352"/>
                    </a:ext>
                  </a:extLst>
                </a:gridCol>
                <a:gridCol w="3230880">
                  <a:extLst>
                    <a:ext uri="{9D8B030D-6E8A-4147-A177-3AD203B41FA5}">
                      <a16:colId xmlns:a16="http://schemas.microsoft.com/office/drawing/2014/main" val="2732771792"/>
                    </a:ext>
                  </a:extLst>
                </a:gridCol>
              </a:tblGrid>
              <a:tr h="52537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Datatype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769771"/>
                  </a:ext>
                </a:extLst>
              </a:tr>
              <a:tr h="525378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Userid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Primary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Unique User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50042"/>
                  </a:ext>
                </a:extLst>
              </a:tr>
              <a:tr h="52537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Unique 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784099"/>
                  </a:ext>
                </a:extLst>
              </a:tr>
              <a:tr h="52537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User Email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59391"/>
                  </a:ext>
                </a:extLst>
              </a:tr>
              <a:tr h="525378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Encrypted 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90641"/>
                  </a:ext>
                </a:extLst>
              </a:tr>
              <a:tr h="58755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Authorization/Permissions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840544"/>
                  </a:ext>
                </a:extLst>
              </a:tr>
              <a:tr h="525378">
                <a:tc>
                  <a:txBody>
                    <a:bodyPr/>
                    <a:lstStyle/>
                    <a:p>
                      <a:pPr algn="ctr"/>
                      <a:r>
                        <a:rPr lang="en-IN" dirty="0" err="1"/>
                        <a:t>Created_at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Datetime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Automatically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54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262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A3E8-7924-852D-47B4-E6CC33485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" y="323718"/>
            <a:ext cx="9692640" cy="174105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dirty="0">
                <a:solidFill>
                  <a:srgbClr val="FF0000"/>
                </a:solidFill>
              </a:rPr>
              <a:t>Module 2 </a:t>
            </a:r>
            <a:br>
              <a:rPr lang="en-IN" sz="4400" b="1" dirty="0"/>
            </a:br>
            <a:r>
              <a:rPr lang="en-IN" sz="4400" b="1" dirty="0"/>
              <a:t>Product / Inventory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31F11-E07E-ED84-5A61-11356FD09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232" y="2528586"/>
            <a:ext cx="10220239" cy="3144627"/>
          </a:xfrm>
        </p:spPr>
        <p:txBody>
          <a:bodyPr>
            <a:normAutofit/>
          </a:bodyPr>
          <a:lstStyle/>
          <a:p>
            <a:r>
              <a:rPr lang="en-US" sz="2400" dirty="0"/>
              <a:t>Allows users to add new products with details such as name, category, quantity, and price</a:t>
            </a:r>
          </a:p>
          <a:p>
            <a:r>
              <a:rPr lang="en-US" sz="2400" dirty="0"/>
              <a:t>Enables updating and deleting existing product records</a:t>
            </a:r>
          </a:p>
          <a:p>
            <a:r>
              <a:rPr lang="en-US" sz="2400" dirty="0"/>
              <a:t>Maintains real-time stock information</a:t>
            </a:r>
          </a:p>
          <a:p>
            <a:r>
              <a:rPr lang="en-US" sz="2400" dirty="0"/>
              <a:t>Ensures data consistency across inventory operations</a:t>
            </a:r>
          </a:p>
          <a:p>
            <a:r>
              <a:rPr lang="en-US" sz="2400" dirty="0"/>
              <a:t>Supports efficient management of product lifecycle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68497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D9BD-606F-68A1-37CA-62E05CCF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691" y="621010"/>
            <a:ext cx="8534400" cy="1507067"/>
          </a:xfrm>
        </p:spPr>
        <p:txBody>
          <a:bodyPr/>
          <a:lstStyle/>
          <a:p>
            <a:r>
              <a:rPr lang="en-US" dirty="0"/>
              <a:t>Database </a:t>
            </a:r>
            <a:endParaRPr lang="en-IN" dirty="0"/>
          </a:p>
        </p:txBody>
      </p:sp>
      <p:pic>
        <p:nvPicPr>
          <p:cNvPr id="3" name="table">
            <a:extLst>
              <a:ext uri="{FF2B5EF4-FFF2-40B4-BE49-F238E27FC236}">
                <a16:creationId xmlns:a16="http://schemas.microsoft.com/office/drawing/2014/main" id="{89A4263B-1A3C-22B3-594D-ED033EA2D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2475224"/>
            <a:ext cx="10081845" cy="420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5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C1782-9020-CB84-40B5-DF8C0CE41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20890"/>
            <a:ext cx="8825659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000" b="1" dirty="0"/>
              <a:t>Module 2 </a:t>
            </a:r>
            <a:br>
              <a:rPr lang="en-IN" sz="4000" b="1" dirty="0"/>
            </a:br>
            <a:r>
              <a:rPr lang="en-IN" sz="4000" b="1" dirty="0"/>
              <a:t>Product / Inventory Management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C5F3C-CCD7-404D-A42A-4EF2F4F2E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771" y="2218266"/>
            <a:ext cx="10393579" cy="40188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dirty="0"/>
              <a:t>Input:</a:t>
            </a:r>
            <a:endParaRPr lang="en-IN" sz="2000" dirty="0"/>
          </a:p>
          <a:p>
            <a:r>
              <a:rPr lang="en-IN" sz="2000" dirty="0"/>
              <a:t>Product details (name, category, quantity, price)</a:t>
            </a:r>
          </a:p>
          <a:p>
            <a:r>
              <a:rPr lang="en-IN" sz="2000" dirty="0"/>
              <a:t>Update or delete requests</a:t>
            </a:r>
          </a:p>
          <a:p>
            <a:pPr marL="0" indent="0">
              <a:buNone/>
            </a:pPr>
            <a:r>
              <a:rPr lang="en-IN" sz="2000" b="1" dirty="0"/>
              <a:t>Process:</a:t>
            </a:r>
            <a:endParaRPr lang="en-IN" sz="2000" dirty="0"/>
          </a:p>
          <a:p>
            <a:r>
              <a:rPr lang="en-IN" sz="2000" dirty="0"/>
              <a:t>Stores and updates product data in database</a:t>
            </a:r>
          </a:p>
          <a:p>
            <a:r>
              <a:rPr lang="en-IN" sz="2000" dirty="0"/>
              <a:t>Maintains real-time stock information</a:t>
            </a:r>
          </a:p>
          <a:p>
            <a:r>
              <a:rPr lang="en-IN" sz="2000" dirty="0"/>
              <a:t>Ensures data consistency</a:t>
            </a:r>
          </a:p>
          <a:p>
            <a:pPr marL="0" indent="0">
              <a:buNone/>
            </a:pPr>
            <a:r>
              <a:rPr lang="en-IN" sz="2000" b="1" dirty="0"/>
              <a:t>Output:</a:t>
            </a:r>
            <a:endParaRPr lang="en-IN" sz="2000" dirty="0"/>
          </a:p>
          <a:p>
            <a:r>
              <a:rPr lang="en-IN" sz="2000" dirty="0"/>
              <a:t>Updated inventory records</a:t>
            </a:r>
          </a:p>
          <a:p>
            <a:r>
              <a:rPr lang="en-IN" sz="2000" dirty="0"/>
              <a:t>Accurate stock availability displayed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96151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0F69A-2B49-DC18-D4E4-7BD784D7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90" y="203566"/>
            <a:ext cx="8534400" cy="1507067"/>
          </a:xfrm>
        </p:spPr>
        <p:txBody>
          <a:bodyPr/>
          <a:lstStyle/>
          <a:p>
            <a:r>
              <a:rPr lang="en-US" dirty="0"/>
              <a:t>classes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30725-A93D-F8CE-7018-7E823340B452}"/>
              </a:ext>
            </a:extLst>
          </p:cNvPr>
          <p:cNvSpPr txBox="1"/>
          <p:nvPr/>
        </p:nvSpPr>
        <p:spPr>
          <a:xfrm>
            <a:off x="344128" y="2758313"/>
            <a:ext cx="6636775" cy="2117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+mj-lt"/>
              </a:rPr>
              <a:t>Main Classes in this Module is  :</a:t>
            </a:r>
            <a:endParaRPr lang="en-IN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Product  class : </a:t>
            </a:r>
            <a:r>
              <a:rPr lang="en-US" dirty="0"/>
              <a:t>Represents product details</a:t>
            </a:r>
            <a:endParaRPr lang="en-IN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Product Controller  : give request to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Product Service  : business logic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+mj-lt"/>
              </a:rPr>
              <a:t>Product Repository : communicate with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E9B9A-4B01-CD5E-2565-5D7D22641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184" y="2341476"/>
            <a:ext cx="4866969" cy="45165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6875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2C21-6D02-2160-79CF-DE61473B5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864" y="442105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800" b="1" dirty="0"/>
              <a:t>Module 3</a:t>
            </a:r>
            <a:br>
              <a:rPr lang="en-IN" sz="4800" b="1" dirty="0"/>
            </a:br>
            <a:r>
              <a:rPr lang="en-IN" sz="4800" b="1" dirty="0"/>
              <a:t>Inventory / Alerts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F8382-E0A2-D239-6350-E6DF45ADE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58" y="2603500"/>
            <a:ext cx="10992465" cy="3416300"/>
          </a:xfrm>
        </p:spPr>
        <p:txBody>
          <a:bodyPr>
            <a:normAutofit/>
          </a:bodyPr>
          <a:lstStyle/>
          <a:p>
            <a:r>
              <a:rPr lang="en-US" sz="2400" dirty="0"/>
              <a:t>Continuously monitors inventory levels in real time</a:t>
            </a:r>
          </a:p>
          <a:p>
            <a:r>
              <a:rPr lang="en-US" sz="2400" dirty="0"/>
              <a:t>Compares current stock against predefined threshold values</a:t>
            </a:r>
          </a:p>
          <a:p>
            <a:r>
              <a:rPr lang="en-US" sz="2400" dirty="0"/>
              <a:t>Automatically triggers alerts when stock reaches critical levels</a:t>
            </a:r>
          </a:p>
          <a:p>
            <a:r>
              <a:rPr lang="en-US" sz="2400" dirty="0"/>
              <a:t>Notifies users to take timely replenishment actions</a:t>
            </a:r>
          </a:p>
          <a:p>
            <a:r>
              <a:rPr lang="en-US" sz="2400" dirty="0"/>
              <a:t>Helps minimize stock-out risks and operational delays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85998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A72B0-29FB-F942-CAFA-2A2811EF5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496711"/>
            <a:ext cx="8825659" cy="1749777"/>
          </a:xfrm>
        </p:spPr>
        <p:txBody>
          <a:bodyPr/>
          <a:lstStyle/>
          <a:p>
            <a:pPr algn="ctr"/>
            <a:r>
              <a:rPr lang="en-IN" sz="4400" b="1" dirty="0"/>
              <a:t>Module 3</a:t>
            </a:r>
            <a:br>
              <a:rPr lang="en-IN" sz="4400" b="1" dirty="0"/>
            </a:br>
            <a:r>
              <a:rPr lang="en-IN" sz="4400" b="1" dirty="0"/>
              <a:t>Inventory / Alerts 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757A-023D-9192-8810-D4A45C43B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10" y="2322735"/>
            <a:ext cx="10291979" cy="38424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Input:</a:t>
            </a:r>
            <a:endParaRPr lang="en-US" sz="2000" dirty="0"/>
          </a:p>
          <a:p>
            <a:r>
              <a:rPr lang="en-US" sz="2000" dirty="0"/>
              <a:t>Current stock levels</a:t>
            </a:r>
          </a:p>
          <a:p>
            <a:r>
              <a:rPr lang="en-US" sz="2000" dirty="0"/>
              <a:t>Predefined threshold values</a:t>
            </a:r>
          </a:p>
          <a:p>
            <a:pPr marL="0" indent="0">
              <a:buNone/>
            </a:pPr>
            <a:r>
              <a:rPr lang="en-US" sz="2000" b="1" dirty="0"/>
              <a:t>Process:</a:t>
            </a:r>
            <a:endParaRPr lang="en-US" sz="2000" dirty="0"/>
          </a:p>
          <a:p>
            <a:r>
              <a:rPr lang="en-US" sz="2000" dirty="0"/>
              <a:t>Continuously monitors stock quantities</a:t>
            </a:r>
          </a:p>
          <a:p>
            <a:r>
              <a:rPr lang="en-US" sz="2000" dirty="0"/>
              <a:t>Compares stock with threshold limits</a:t>
            </a:r>
          </a:p>
          <a:p>
            <a:r>
              <a:rPr lang="en-US" sz="2000" dirty="0"/>
              <a:t>Triggers alert conditions</a:t>
            </a:r>
          </a:p>
          <a:p>
            <a:pPr marL="0" indent="0">
              <a:buNone/>
            </a:pPr>
            <a:r>
              <a:rPr lang="en-US" sz="2000" b="1" dirty="0"/>
              <a:t>Output:</a:t>
            </a:r>
            <a:endParaRPr lang="en-US" sz="2000" dirty="0"/>
          </a:p>
          <a:p>
            <a:r>
              <a:rPr lang="en-US" sz="2000" dirty="0"/>
              <a:t>Low-stock alerts generated</a:t>
            </a:r>
          </a:p>
          <a:p>
            <a:r>
              <a:rPr lang="en-US" sz="2000" dirty="0"/>
              <a:t>Notifications for timely replenishment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45116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CFBAD-C9D4-A8EB-7055-B3CC3C58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32" y="46198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9598-A567-D06E-A3B9-34334981F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432" y="2603500"/>
            <a:ext cx="11090787" cy="34163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/>
              <a:t>Inventra</a:t>
            </a:r>
            <a:r>
              <a:rPr lang="en-US" sz="2000" dirty="0"/>
              <a:t> is an enterprise-level </a:t>
            </a:r>
            <a:r>
              <a:rPr lang="en-US" sz="2000" b="1" dirty="0"/>
              <a:t>Intelligent Inventory Management System</a:t>
            </a:r>
            <a:r>
              <a:rPr lang="en-US" sz="2000" dirty="0"/>
              <a:t> designed to automate inventory tracking, monitor stock levels in real time, and generate alerts when inventory falls below predefined thresholds. The system helps organizations reduce manual errors, avoid stock-outs, and improve operational efficiency through data-driven insights.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70644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8BA4-46AC-53CE-47F9-2677D1FAE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125" y="422228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classes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D11223-24A0-77A0-5C2A-39A5198FC55D}"/>
              </a:ext>
            </a:extLst>
          </p:cNvPr>
          <p:cNvSpPr txBox="1"/>
          <p:nvPr/>
        </p:nvSpPr>
        <p:spPr>
          <a:xfrm>
            <a:off x="511703" y="2096399"/>
            <a:ext cx="114742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fundamental object representing an inventory item, containing the current stock and the threshold that triggers alerts.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Alert: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concrete record created by the system when a threshold is breached, detailing the issue, the product, and the status.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Alert Controller: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Handles external user requests (e.g., viewing or closing alerts) and routes them to the service layer.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Alert Service: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Executes the core business logic, constantly monitoring products, generating new alerts, and managing alert statuses.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Alert Repository: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Manages all data interactions, specifically saving, retrieving, and updating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Product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Alert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records in the database.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836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6F35F-A526-02D9-61F9-ABC4C108D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465" y="308169"/>
            <a:ext cx="8534400" cy="1507067"/>
          </a:xfrm>
        </p:spPr>
        <p:txBody>
          <a:bodyPr/>
          <a:lstStyle/>
          <a:p>
            <a:r>
              <a:rPr lang="en-US" dirty="0"/>
              <a:t>Flow 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20EF53-C798-D034-8887-2B3A8F180655}"/>
              </a:ext>
            </a:extLst>
          </p:cNvPr>
          <p:cNvSpPr txBox="1"/>
          <p:nvPr/>
        </p:nvSpPr>
        <p:spPr>
          <a:xfrm>
            <a:off x="7909173" y="2823878"/>
            <a:ext cx="352585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A</a:t>
            </a:r>
            <a:r>
              <a:rPr lang="en-US" sz="1800" dirty="0">
                <a:latin typeface="+mj-lt"/>
              </a:rPr>
              <a:t>lert service----product repository----checks quantity &lt; reorder level</a:t>
            </a:r>
          </a:p>
          <a:p>
            <a:endParaRPr lang="en-US" sz="1800" dirty="0"/>
          </a:p>
          <a:p>
            <a:r>
              <a:rPr lang="en-IN" dirty="0">
                <a:latin typeface="+mj-lt"/>
              </a:rPr>
              <a:t>A</a:t>
            </a:r>
            <a:r>
              <a:rPr lang="en-IN" sz="1800" dirty="0">
                <a:latin typeface="+mj-lt"/>
              </a:rPr>
              <a:t>lert service ----Alert repository-----creates alert</a:t>
            </a:r>
          </a:p>
          <a:p>
            <a:endParaRPr lang="en-IN" dirty="0"/>
          </a:p>
          <a:p>
            <a:r>
              <a:rPr lang="en-IN" sz="1800" dirty="0">
                <a:latin typeface="+mj-lt"/>
              </a:rPr>
              <a:t>Alert controller----shows alert to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5E34A7-A430-A089-63D4-59800F6DF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7" y="2202333"/>
            <a:ext cx="6705686" cy="4347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7819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080C-E8F0-4CF9-50BE-97602B82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70272"/>
            <a:ext cx="8825659" cy="1484670"/>
          </a:xfrm>
        </p:spPr>
        <p:txBody>
          <a:bodyPr/>
          <a:lstStyle/>
          <a:p>
            <a:pPr algn="ctr"/>
            <a:r>
              <a:rPr lang="en-IN" sz="4400" b="1" dirty="0"/>
              <a:t>Module 4 </a:t>
            </a:r>
            <a:br>
              <a:rPr lang="en-IN" sz="4400" b="1" dirty="0"/>
            </a:br>
            <a:r>
              <a:rPr lang="en-IN" sz="4400" b="1" dirty="0"/>
              <a:t>Reports &amp; Analytics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CD5DB-003E-372E-453E-27BD0BDE7F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61" y="2603500"/>
            <a:ext cx="10992465" cy="3416300"/>
          </a:xfrm>
        </p:spPr>
        <p:txBody>
          <a:bodyPr>
            <a:normAutofit/>
          </a:bodyPr>
          <a:lstStyle/>
          <a:p>
            <a:r>
              <a:rPr lang="en-US" sz="2400" dirty="0"/>
              <a:t>Generates detailed inventory reports</a:t>
            </a:r>
          </a:p>
          <a:p>
            <a:r>
              <a:rPr lang="en-US" sz="2400" dirty="0"/>
              <a:t>Provides insights into stock availability and usage patterns</a:t>
            </a:r>
          </a:p>
          <a:p>
            <a:r>
              <a:rPr lang="en-US" sz="2400" dirty="0"/>
              <a:t>Supports analysis of inventory trends over time</a:t>
            </a:r>
          </a:p>
          <a:p>
            <a:r>
              <a:rPr lang="en-US" sz="2400" dirty="0"/>
              <a:t>Helps management in data-driven decision making</a:t>
            </a:r>
          </a:p>
          <a:p>
            <a:r>
              <a:rPr lang="en-US" sz="2400" dirty="0"/>
              <a:t>Improves planning and inventory optimization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5074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51FE5-88E4-6802-D3C2-482782DBF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021" y="110068"/>
            <a:ext cx="8534400" cy="1507067"/>
          </a:xfrm>
        </p:spPr>
        <p:txBody>
          <a:bodyPr/>
          <a:lstStyle/>
          <a:p>
            <a:pPr algn="ctr"/>
            <a:r>
              <a:rPr lang="en-IN" sz="4400" b="1" dirty="0"/>
              <a:t>Module 4 </a:t>
            </a:r>
            <a:br>
              <a:rPr lang="en-IN" sz="4400" b="1" dirty="0"/>
            </a:br>
            <a:r>
              <a:rPr lang="en-IN" sz="4400" b="1" dirty="0"/>
              <a:t>Reports &amp; Analytics </a:t>
            </a:r>
            <a:endParaRPr lang="en-IN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C82C3-1938-6032-5C80-80867E6B7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97" y="1824565"/>
            <a:ext cx="10450024" cy="34163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Input:</a:t>
            </a:r>
            <a:endParaRPr lang="en-US" sz="2000" dirty="0"/>
          </a:p>
          <a:p>
            <a:r>
              <a:rPr lang="en-US" sz="2000" dirty="0"/>
              <a:t>Inventory and transaction data</a:t>
            </a:r>
          </a:p>
          <a:p>
            <a:pPr marL="0" indent="0">
              <a:buNone/>
            </a:pPr>
            <a:r>
              <a:rPr lang="en-US" sz="2000" b="1" dirty="0"/>
              <a:t>Process:</a:t>
            </a:r>
            <a:endParaRPr lang="en-US" sz="2000" dirty="0"/>
          </a:p>
          <a:p>
            <a:r>
              <a:rPr lang="en-US" sz="2000" dirty="0"/>
              <a:t>Analyzes stock usage and trends</a:t>
            </a:r>
          </a:p>
          <a:p>
            <a:r>
              <a:rPr lang="en-US" sz="2000" dirty="0"/>
              <a:t>Generates reports and summaries</a:t>
            </a:r>
          </a:p>
          <a:p>
            <a:pPr marL="0" indent="0">
              <a:buNone/>
            </a:pPr>
            <a:r>
              <a:rPr lang="en-US" sz="2000" b="1" dirty="0"/>
              <a:t>Output:</a:t>
            </a:r>
            <a:endParaRPr lang="en-US" sz="2000" dirty="0"/>
          </a:p>
          <a:p>
            <a:r>
              <a:rPr lang="en-US" sz="2000" dirty="0"/>
              <a:t>Inventory reports</a:t>
            </a:r>
          </a:p>
          <a:p>
            <a:r>
              <a:rPr lang="en-US" sz="2000" dirty="0"/>
              <a:t>Analytical insights for decision-making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001627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41157-DC10-699E-6526-9ED9CAA1A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316" y="730340"/>
            <a:ext cx="8534400" cy="1507067"/>
          </a:xfrm>
        </p:spPr>
        <p:txBody>
          <a:bodyPr/>
          <a:lstStyle/>
          <a:p>
            <a:r>
              <a:rPr lang="en-US" dirty="0"/>
              <a:t>Flow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97FEB-E13E-E56D-17BF-CFD8E7C2E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14" y="2714011"/>
            <a:ext cx="7677083" cy="3813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7106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9A30-CEFF-439F-AA8E-AF76AE10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23445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Module 4 – Inventory Management System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FE33D-95DE-0371-F30B-A3331CDCAA42}"/>
              </a:ext>
            </a:extLst>
          </p:cNvPr>
          <p:cNvSpPr txBox="1"/>
          <p:nvPr/>
        </p:nvSpPr>
        <p:spPr>
          <a:xfrm>
            <a:off x="1292087" y="1630018"/>
            <a:ext cx="78693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Module Introduction</a:t>
            </a:r>
          </a:p>
          <a:p>
            <a:pPr>
              <a:buNone/>
            </a:pPr>
            <a:r>
              <a:rPr lang="en-US" dirty="0"/>
              <a:t>The Inventory Management System is responsible for </a:t>
            </a:r>
            <a:r>
              <a:rPr lang="en-US" b="1" dirty="0"/>
              <a:t>tracking, controlling, and maintaining stock levels</a:t>
            </a:r>
            <a:r>
              <a:rPr lang="en-US" dirty="0"/>
              <a:t> in real time.</a:t>
            </a:r>
            <a:br>
              <a:rPr lang="en-US" dirty="0"/>
            </a:br>
            <a:r>
              <a:rPr lang="en-US" dirty="0"/>
              <a:t>It ensures that products are always available in the </a:t>
            </a:r>
            <a:r>
              <a:rPr lang="en-US" b="1" dirty="0"/>
              <a:t>right quantity at the right time</a:t>
            </a:r>
            <a:r>
              <a:rPr lang="en-US" dirty="0"/>
              <a:t>, reducing business losses.</a:t>
            </a:r>
          </a:p>
        </p:txBody>
      </p:sp>
      <p:pic>
        <p:nvPicPr>
          <p:cNvPr id="3074" name="Picture 2" descr="Inventory Management Software Market is Booming Worldwide | Clear Spider,  TrackVia, InFlow Inventory Software, TradeGecko - Industry Today">
            <a:extLst>
              <a:ext uri="{FF2B5EF4-FFF2-40B4-BE49-F238E27FC236}">
                <a16:creationId xmlns:a16="http://schemas.microsoft.com/office/drawing/2014/main" id="{56FCA5E3-EC59-2B85-1587-E2249F6DE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565" y="3137085"/>
            <a:ext cx="7232374" cy="328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572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6FC02-E22C-6428-C59E-1010EA4C4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125" y="283080"/>
            <a:ext cx="8534400" cy="1507067"/>
          </a:xfrm>
        </p:spPr>
        <p:txBody>
          <a:bodyPr/>
          <a:lstStyle/>
          <a:p>
            <a:r>
              <a:rPr lang="en-US" b="1" dirty="0"/>
              <a:t>Problem Statement</a:t>
            </a:r>
            <a:br>
              <a:rPr lang="en-US" b="1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9D93E-609C-1DC9-1C57-47FD86F1E1FF}"/>
              </a:ext>
            </a:extLst>
          </p:cNvPr>
          <p:cNvSpPr txBox="1"/>
          <p:nvPr/>
        </p:nvSpPr>
        <p:spPr>
          <a:xfrm>
            <a:off x="2447511" y="1254580"/>
            <a:ext cx="61075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Traditional manual inventory systems face issues such as: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Stock mismatch and inaccuracies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Late identification of low-stock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Over-stocking or under-stocking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Difficulty in maintaining records and reports</a:t>
            </a:r>
          </a:p>
          <a:p>
            <a:pPr>
              <a:buNone/>
            </a:pPr>
            <a:r>
              <a:rPr lang="en-US" b="1" dirty="0"/>
              <a:t>Solution:</a:t>
            </a:r>
            <a:r>
              <a:rPr lang="en-US" dirty="0"/>
              <a:t> An automated Inventory Management Module.</a:t>
            </a:r>
          </a:p>
        </p:txBody>
      </p:sp>
      <p:sp>
        <p:nvSpPr>
          <p:cNvPr id="5" name="AutoShape 2" descr="Best Inventory Management System Report | India">
            <a:extLst>
              <a:ext uri="{FF2B5EF4-FFF2-40B4-BE49-F238E27FC236}">
                <a16:creationId xmlns:a16="http://schemas.microsoft.com/office/drawing/2014/main" id="{78861AD8-6F9A-2060-69D3-97FDB9FF58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100" name="Picture 4" descr="Inventory System Projects :: Photos, videos, logos, illustrations and  branding :: Behance">
            <a:extLst>
              <a:ext uri="{FF2B5EF4-FFF2-40B4-BE49-F238E27FC236}">
                <a16:creationId xmlns:a16="http://schemas.microsoft.com/office/drawing/2014/main" id="{DD841E8F-558D-34B6-E42F-7D10B4A51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92" y="3562904"/>
            <a:ext cx="38481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62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1FF0-B023-B263-5EF1-087B984A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055" y="372532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Objectives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0592D-1F2E-322E-A2E0-55A51E6D4B66}"/>
              </a:ext>
            </a:extLst>
          </p:cNvPr>
          <p:cNvSpPr txBox="1"/>
          <p:nvPr/>
        </p:nvSpPr>
        <p:spPr>
          <a:xfrm>
            <a:off x="1542154" y="1528106"/>
            <a:ext cx="61075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Maintain accurate inventory records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Automatically update stock after purchase and sales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Identify low-stock items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Centralize inventory data for easy access</a:t>
            </a:r>
          </a:p>
        </p:txBody>
      </p:sp>
      <p:pic>
        <p:nvPicPr>
          <p:cNvPr id="5122" name="Picture 2" descr="Leading Inventory Management Software in India [2026]">
            <a:extLst>
              <a:ext uri="{FF2B5EF4-FFF2-40B4-BE49-F238E27FC236}">
                <a16:creationId xmlns:a16="http://schemas.microsoft.com/office/drawing/2014/main" id="{E54B0AF4-CC58-6407-9882-0E9AF49E0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079" y="2862470"/>
            <a:ext cx="54292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0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042F-A8AB-13C5-F72A-C63868E9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6116" y="283079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Key Features</a:t>
            </a:r>
            <a:br>
              <a:rPr lang="en-US" b="1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DD02D9-2964-3652-9DCE-420C01C20110}"/>
              </a:ext>
            </a:extLst>
          </p:cNvPr>
          <p:cNvSpPr txBox="1"/>
          <p:nvPr/>
        </p:nvSpPr>
        <p:spPr>
          <a:xfrm>
            <a:off x="1443659" y="1227868"/>
            <a:ext cx="61075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Add, update, and delete 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stock quantity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Minimum stock level configuration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Automatic stock updates on transactions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Secure data storage in database</a:t>
            </a:r>
          </a:p>
        </p:txBody>
      </p:sp>
      <p:pic>
        <p:nvPicPr>
          <p:cNvPr id="6146" name="Picture 2" descr="Warehouse management system isolated cartoon vector illustrations set. Inventory  tracking technology, warehouse worker making report using analytics software,  smart navigation system vector cartoon Stock Vector Image &amp; Art - Alamy">
            <a:extLst>
              <a:ext uri="{FF2B5EF4-FFF2-40B4-BE49-F238E27FC236}">
                <a16:creationId xmlns:a16="http://schemas.microsoft.com/office/drawing/2014/main" id="{E33E13A2-ECEC-CE08-442C-51391FEA5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408" y="3066320"/>
            <a:ext cx="6844748" cy="340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13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906B8-59FD-61A6-F00E-12A19C59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395" y="332776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Inventory Management Workflow</a:t>
            </a:r>
            <a:br>
              <a:rPr lang="en-US" b="1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BBEF2-3D7D-3501-81D2-604BE02B9693}"/>
              </a:ext>
            </a:extLst>
          </p:cNvPr>
          <p:cNvSpPr txBox="1"/>
          <p:nvPr/>
        </p:nvSpPr>
        <p:spPr>
          <a:xfrm>
            <a:off x="3053798" y="2551837"/>
            <a:ext cx="610759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Admin adds products to inventory</a:t>
            </a:r>
          </a:p>
          <a:p>
            <a:pPr>
              <a:buFont typeface="+mj-lt"/>
              <a:buAutoNum type="arabicPeriod"/>
            </a:pPr>
            <a:r>
              <a:rPr lang="en-US" dirty="0"/>
              <a:t>Purchase transaction increases stock</a:t>
            </a:r>
          </a:p>
          <a:p>
            <a:pPr>
              <a:buFont typeface="+mj-lt"/>
              <a:buAutoNum type="arabicPeriod"/>
            </a:pPr>
            <a:r>
              <a:rPr lang="en-US" dirty="0"/>
              <a:t>Sales transaction decreases stock</a:t>
            </a:r>
          </a:p>
          <a:p>
            <a:pPr>
              <a:buFont typeface="+mj-lt"/>
              <a:buAutoNum type="arabicPeriod"/>
            </a:pPr>
            <a:r>
              <a:rPr lang="en-US" dirty="0"/>
              <a:t>System checks minimum stock threshold</a:t>
            </a:r>
          </a:p>
          <a:p>
            <a:pPr>
              <a:buFont typeface="+mj-lt"/>
              <a:buAutoNum type="arabicPeriod"/>
            </a:pPr>
            <a:r>
              <a:rPr lang="en-US" dirty="0"/>
              <a:t>Low-stock alert is generated if required</a:t>
            </a:r>
          </a:p>
        </p:txBody>
      </p:sp>
    </p:spTree>
    <p:extLst>
      <p:ext uri="{BB962C8B-B14F-4D97-AF65-F5344CB8AC3E}">
        <p14:creationId xmlns:p14="http://schemas.microsoft.com/office/powerpoint/2010/main" val="106499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9ED57-6C41-1E43-6151-27A82C6B3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11" y="364404"/>
            <a:ext cx="9692640" cy="1828190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571FD-8C6C-3A68-DB66-B009B1CDD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12" y="2613332"/>
            <a:ext cx="10955218" cy="3416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Traditional inventory management systems face several challenges:-</a:t>
            </a:r>
          </a:p>
          <a:p>
            <a:r>
              <a:rPr lang="en-US" sz="2400" dirty="0"/>
              <a:t>Manual tracking leads to errors and inconsistencies</a:t>
            </a:r>
          </a:p>
          <a:p>
            <a:r>
              <a:rPr lang="en-US" sz="2400" dirty="0"/>
              <a:t>Lack of real-time stock monitoring</a:t>
            </a:r>
          </a:p>
          <a:p>
            <a:r>
              <a:rPr lang="en-US" sz="2400" dirty="0"/>
              <a:t>No automated alert mechanism for low stock</a:t>
            </a:r>
          </a:p>
          <a:p>
            <a:r>
              <a:rPr lang="en-US" sz="2400" dirty="0"/>
              <a:t>Time-consuming report generation</a:t>
            </a:r>
          </a:p>
          <a:p>
            <a:r>
              <a:rPr lang="en-US" sz="2400" dirty="0"/>
              <a:t>Inefficient decision-making due to limited analytics</a:t>
            </a:r>
          </a:p>
        </p:txBody>
      </p:sp>
    </p:spTree>
    <p:extLst>
      <p:ext uri="{BB962C8B-B14F-4D97-AF65-F5344CB8AC3E}">
        <p14:creationId xmlns:p14="http://schemas.microsoft.com/office/powerpoint/2010/main" val="2265673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ECC20-5F68-827A-DF12-240B9A150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864" y="2275"/>
            <a:ext cx="8534400" cy="1507067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DATABASE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6AC5F6-7839-C15B-3714-65477B53B6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08458"/>
              </p:ext>
            </p:extLst>
          </p:nvPr>
        </p:nvGraphicFramePr>
        <p:xfrm>
          <a:off x="813422" y="2336131"/>
          <a:ext cx="8534400" cy="3474720"/>
        </p:xfrm>
        <a:graphic>
          <a:graphicData uri="http://schemas.openxmlformats.org/drawingml/2006/table">
            <a:tbl>
              <a:tblPr/>
              <a:tblGrid>
                <a:gridCol w="2844800">
                  <a:extLst>
                    <a:ext uri="{9D8B030D-6E8A-4147-A177-3AD203B41FA5}">
                      <a16:colId xmlns:a16="http://schemas.microsoft.com/office/drawing/2014/main" val="328860708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364921424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252140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Column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Data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1719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product_id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 (Primary Key)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Unique product identifier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001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product_name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VARCHAR(100)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Name of the product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9369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VARCHAR(50)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Product 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9354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quantity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Available stock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92655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min_stock_level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Minimum stock threshold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558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DECIMAL(10,2)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Product 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00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last_updated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DATETIME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Last update timestamp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537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95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BB96-6461-CBB9-6EED-D9A0FEA30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699" y="243323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Pseudocode – Stock Update After Sale</a:t>
            </a:r>
            <a:br>
              <a:rPr lang="en-US" b="1" dirty="0">
                <a:solidFill>
                  <a:srgbClr val="FF0000"/>
                </a:solidFill>
              </a:rPr>
            </a:b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D546D-88ED-ED8F-3E4F-6FF488A318FB}"/>
              </a:ext>
            </a:extLst>
          </p:cNvPr>
          <p:cNvSpPr txBox="1"/>
          <p:nvPr/>
        </p:nvSpPr>
        <p:spPr>
          <a:xfrm>
            <a:off x="3988076" y="2068710"/>
            <a:ext cx="61075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BEGIN</a:t>
            </a:r>
          </a:p>
          <a:p>
            <a:r>
              <a:rPr lang="en-IN" dirty="0"/>
              <a:t>  INPUT </a:t>
            </a:r>
            <a:r>
              <a:rPr lang="en-IN" dirty="0" err="1"/>
              <a:t>product_id</a:t>
            </a:r>
            <a:r>
              <a:rPr lang="en-IN" dirty="0"/>
              <a:t>, </a:t>
            </a:r>
            <a:r>
              <a:rPr lang="en-IN" dirty="0" err="1"/>
              <a:t>sold_quantity</a:t>
            </a:r>
            <a:endParaRPr lang="en-IN" dirty="0"/>
          </a:p>
          <a:p>
            <a:r>
              <a:rPr lang="en-IN" dirty="0"/>
              <a:t>  FETCH </a:t>
            </a:r>
            <a:r>
              <a:rPr lang="en-IN" dirty="0" err="1"/>
              <a:t>current_quantity</a:t>
            </a:r>
            <a:r>
              <a:rPr lang="en-IN" dirty="0"/>
              <a:t> FROM inventory WHERE </a:t>
            </a:r>
            <a:r>
              <a:rPr lang="en-IN" dirty="0" err="1"/>
              <a:t>product_id</a:t>
            </a:r>
            <a:endParaRPr lang="en-IN" dirty="0"/>
          </a:p>
          <a:p>
            <a:endParaRPr lang="en-IN" dirty="0"/>
          </a:p>
          <a:p>
            <a:r>
              <a:rPr lang="en-IN" dirty="0"/>
              <a:t>  </a:t>
            </a:r>
            <a:r>
              <a:rPr lang="en-IN" dirty="0" err="1"/>
              <a:t>updated_quantity</a:t>
            </a:r>
            <a:r>
              <a:rPr lang="en-IN" dirty="0"/>
              <a:t> = </a:t>
            </a:r>
            <a:r>
              <a:rPr lang="en-IN" dirty="0" err="1"/>
              <a:t>current_quantity</a:t>
            </a:r>
            <a:r>
              <a:rPr lang="en-IN" dirty="0"/>
              <a:t> - </a:t>
            </a:r>
            <a:r>
              <a:rPr lang="en-IN" dirty="0" err="1"/>
              <a:t>sold_quantity</a:t>
            </a:r>
            <a:endParaRPr lang="en-IN" dirty="0"/>
          </a:p>
          <a:p>
            <a:r>
              <a:rPr lang="en-IN" dirty="0"/>
              <a:t>  UPDATE inventory SET quantity = </a:t>
            </a:r>
            <a:r>
              <a:rPr lang="en-IN" dirty="0" err="1"/>
              <a:t>updated_quantity</a:t>
            </a:r>
            <a:endParaRPr lang="en-IN" dirty="0"/>
          </a:p>
          <a:p>
            <a:endParaRPr lang="en-IN" dirty="0"/>
          </a:p>
          <a:p>
            <a:r>
              <a:rPr lang="en-IN" dirty="0"/>
              <a:t>  IF </a:t>
            </a:r>
            <a:r>
              <a:rPr lang="en-IN" dirty="0" err="1"/>
              <a:t>updated_quantity</a:t>
            </a:r>
            <a:r>
              <a:rPr lang="en-IN" dirty="0"/>
              <a:t> &lt; </a:t>
            </a:r>
            <a:r>
              <a:rPr lang="en-IN" dirty="0" err="1"/>
              <a:t>min_stock_level</a:t>
            </a:r>
            <a:r>
              <a:rPr lang="en-IN" dirty="0"/>
              <a:t> THEN</a:t>
            </a:r>
          </a:p>
          <a:p>
            <a:r>
              <a:rPr lang="en-IN" dirty="0"/>
              <a:t>      DISPLAY "Low Stock Alert"</a:t>
            </a:r>
          </a:p>
          <a:p>
            <a:r>
              <a:rPr lang="en-IN" dirty="0"/>
              <a:t>  END IF</a:t>
            </a:r>
          </a:p>
          <a:p>
            <a:r>
              <a:rPr lang="en-I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838834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80EE-63F5-C8FE-55B1-BFD469DF8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933" y="342714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Pseudocode – Stock Update After Purchase</a:t>
            </a:r>
            <a:br>
              <a:rPr lang="en-US" b="1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34B24-3B89-DA71-D89F-531B7C048731}"/>
              </a:ext>
            </a:extLst>
          </p:cNvPr>
          <p:cNvSpPr txBox="1"/>
          <p:nvPr/>
        </p:nvSpPr>
        <p:spPr>
          <a:xfrm>
            <a:off x="3053798" y="2136339"/>
            <a:ext cx="610759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BEGIN</a:t>
            </a:r>
          </a:p>
          <a:p>
            <a:r>
              <a:rPr lang="en-IN" dirty="0"/>
              <a:t>  INPUT </a:t>
            </a:r>
            <a:r>
              <a:rPr lang="en-IN" dirty="0" err="1"/>
              <a:t>product_id</a:t>
            </a:r>
            <a:r>
              <a:rPr lang="en-IN" dirty="0"/>
              <a:t>, </a:t>
            </a:r>
            <a:r>
              <a:rPr lang="en-IN" dirty="0" err="1"/>
              <a:t>purchased_quantity</a:t>
            </a:r>
            <a:endParaRPr lang="en-IN" dirty="0"/>
          </a:p>
          <a:p>
            <a:r>
              <a:rPr lang="en-IN" dirty="0"/>
              <a:t>  FETCH </a:t>
            </a:r>
            <a:r>
              <a:rPr lang="en-IN" dirty="0" err="1"/>
              <a:t>current_quantity</a:t>
            </a:r>
            <a:r>
              <a:rPr lang="en-IN" dirty="0"/>
              <a:t> FROM inventory WHERE </a:t>
            </a:r>
            <a:r>
              <a:rPr lang="en-IN" dirty="0" err="1"/>
              <a:t>product_id</a:t>
            </a:r>
            <a:endParaRPr lang="en-IN" dirty="0"/>
          </a:p>
          <a:p>
            <a:endParaRPr lang="en-IN" dirty="0"/>
          </a:p>
          <a:p>
            <a:r>
              <a:rPr lang="en-IN" dirty="0"/>
              <a:t>  </a:t>
            </a:r>
            <a:r>
              <a:rPr lang="en-IN" dirty="0" err="1"/>
              <a:t>updated_quantity</a:t>
            </a:r>
            <a:r>
              <a:rPr lang="en-IN" dirty="0"/>
              <a:t> = </a:t>
            </a:r>
            <a:r>
              <a:rPr lang="en-IN" dirty="0" err="1"/>
              <a:t>current_quantity</a:t>
            </a:r>
            <a:r>
              <a:rPr lang="en-IN" dirty="0"/>
              <a:t> + </a:t>
            </a:r>
            <a:r>
              <a:rPr lang="en-IN" dirty="0" err="1"/>
              <a:t>purchased_quantity</a:t>
            </a:r>
            <a:endParaRPr lang="en-IN" dirty="0"/>
          </a:p>
          <a:p>
            <a:r>
              <a:rPr lang="en-IN" dirty="0"/>
              <a:t>  UPDATE inventory SET quantity = </a:t>
            </a:r>
            <a:r>
              <a:rPr lang="en-IN" dirty="0" err="1"/>
              <a:t>updated_quantity</a:t>
            </a:r>
            <a:endParaRPr lang="en-IN" dirty="0"/>
          </a:p>
          <a:p>
            <a:r>
              <a:rPr lang="en-IN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399152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E3AFCE-ED75-9132-F485-C68B9735F401}"/>
              </a:ext>
            </a:extLst>
          </p:cNvPr>
          <p:cNvSpPr txBox="1"/>
          <p:nvPr/>
        </p:nvSpPr>
        <p:spPr>
          <a:xfrm>
            <a:off x="3053797" y="437322"/>
            <a:ext cx="8018393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F0000"/>
                </a:solidFill>
              </a:rPr>
              <a:t>Transaction Module Overview</a:t>
            </a:r>
          </a:p>
          <a:p>
            <a:pPr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dirty="0"/>
              <a:t>The Transaction Module handles </a:t>
            </a:r>
            <a:r>
              <a:rPr lang="en-US" b="1" dirty="0"/>
              <a:t>all purchase and sales activities</a:t>
            </a:r>
            <a:r>
              <a:rPr lang="en-US" dirty="0"/>
              <a:t> in the system.</a:t>
            </a:r>
            <a:br>
              <a:rPr lang="en-US" dirty="0"/>
            </a:br>
            <a:r>
              <a:rPr lang="en-US" dirty="0"/>
              <a:t>It ensures that every transaction is </a:t>
            </a:r>
            <a:r>
              <a:rPr lang="en-US" b="1" dirty="0"/>
              <a:t>accurately recorded</a:t>
            </a:r>
            <a:r>
              <a:rPr lang="en-US" dirty="0"/>
              <a:t> and directly linked with the Inventory Management Module.</a:t>
            </a:r>
          </a:p>
          <a:p>
            <a:pPr>
              <a:buNone/>
            </a:pPr>
            <a:r>
              <a:rPr lang="en-US" b="1" dirty="0"/>
              <a:t>Types of Transactions: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Purchase Transaction (Stock In)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Sales Transaction (Stock Out)</a:t>
            </a:r>
          </a:p>
        </p:txBody>
      </p:sp>
    </p:spTree>
    <p:extLst>
      <p:ext uri="{BB962C8B-B14F-4D97-AF65-F5344CB8AC3E}">
        <p14:creationId xmlns:p14="http://schemas.microsoft.com/office/powerpoint/2010/main" val="181361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778AD6-D7FB-3E24-6688-366B3C73787A}"/>
              </a:ext>
            </a:extLst>
          </p:cNvPr>
          <p:cNvSpPr txBox="1"/>
          <p:nvPr/>
        </p:nvSpPr>
        <p:spPr>
          <a:xfrm>
            <a:off x="3053798" y="248478"/>
            <a:ext cx="7620828" cy="3570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rgbClr val="FF0000"/>
                </a:solidFill>
              </a:rPr>
              <a:t>Transaction Workflow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Font typeface="+mj-lt"/>
              <a:buAutoNum type="arabicPeriod"/>
            </a:pPr>
            <a:r>
              <a:rPr lang="en-US" dirty="0"/>
              <a:t>User initiates a purchase or sales transaction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Transaction details are validated</a:t>
            </a:r>
          </a:p>
          <a:p>
            <a:pPr>
              <a:buFont typeface="+mj-lt"/>
              <a:buAutoNum type="arabicPeriod"/>
            </a:pPr>
            <a:r>
              <a:rPr lang="en-US" dirty="0"/>
              <a:t>Transaction record is stored in the database</a:t>
            </a:r>
          </a:p>
          <a:p>
            <a:pPr>
              <a:buFont typeface="+mj-lt"/>
              <a:buAutoNum type="arabicPeriod"/>
            </a:pPr>
            <a:r>
              <a:rPr lang="en-US" dirty="0"/>
              <a:t>Inventory stock is automatically updated</a:t>
            </a:r>
          </a:p>
          <a:p>
            <a:pPr>
              <a:buFont typeface="+mj-lt"/>
              <a:buAutoNum type="arabicPeriod"/>
            </a:pPr>
            <a:r>
              <a:rPr lang="en-US" dirty="0"/>
              <a:t>System maintains a complete transaction history</a:t>
            </a:r>
          </a:p>
          <a:p>
            <a:pPr>
              <a:buNone/>
            </a:pPr>
            <a:r>
              <a:rPr lang="en-US" dirty="0"/>
              <a:t>This workflow ensures </a:t>
            </a:r>
            <a:r>
              <a:rPr lang="en-US" b="1" dirty="0"/>
              <a:t>data consistency and real-time stock accuracy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786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ED46E5-6D8C-0CCA-D2C8-F43DD6E53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490468"/>
              </p:ext>
            </p:extLst>
          </p:nvPr>
        </p:nvGraphicFramePr>
        <p:xfrm>
          <a:off x="1449526" y="2061810"/>
          <a:ext cx="8534400" cy="3108960"/>
        </p:xfrm>
        <a:graphic>
          <a:graphicData uri="http://schemas.openxmlformats.org/drawingml/2006/table">
            <a:tbl>
              <a:tblPr/>
              <a:tblGrid>
                <a:gridCol w="2844800">
                  <a:extLst>
                    <a:ext uri="{9D8B030D-6E8A-4147-A177-3AD203B41FA5}">
                      <a16:colId xmlns:a16="http://schemas.microsoft.com/office/drawing/2014/main" val="4029893848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863398809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41253292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Column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Data 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5705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transaction_id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 (Primary Key)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Unique transaction 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41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product_id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 (Foreign Key)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Linked inventory product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13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transaction_type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VARCHAR(20)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PURCHASE / SALE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898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quantity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Transaction quantity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041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transaction_date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DATETIME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Date and time of transaction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565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total_amount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DECIMAL(10,2)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Total transaction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60596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60226E-281E-BBBA-8B73-7363051DCF47}"/>
              </a:ext>
            </a:extLst>
          </p:cNvPr>
          <p:cNvSpPr txBox="1"/>
          <p:nvPr/>
        </p:nvSpPr>
        <p:spPr>
          <a:xfrm>
            <a:off x="3111019" y="312290"/>
            <a:ext cx="61075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Transaction Database Table</a:t>
            </a:r>
          </a:p>
        </p:txBody>
      </p:sp>
    </p:spTree>
    <p:extLst>
      <p:ext uri="{BB962C8B-B14F-4D97-AF65-F5344CB8AC3E}">
        <p14:creationId xmlns:p14="http://schemas.microsoft.com/office/powerpoint/2010/main" val="144813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00B2-5BC1-9868-9C4E-ED1116DD7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500" y="688258"/>
            <a:ext cx="8825659" cy="1415845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AA3F-B246-1DDF-B78F-F79D4FF3B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603500"/>
            <a:ext cx="10992464" cy="3416300"/>
          </a:xfrm>
        </p:spPr>
        <p:txBody>
          <a:bodyPr>
            <a:normAutofit/>
          </a:bodyPr>
          <a:lstStyle/>
          <a:p>
            <a:r>
              <a:rPr lang="en-US" sz="2600" dirty="0" err="1"/>
              <a:t>Inventra</a:t>
            </a:r>
            <a:r>
              <a:rPr lang="en-US" sz="2600" dirty="0"/>
              <a:t> simplifies inventory management and reporting.</a:t>
            </a:r>
          </a:p>
          <a:p>
            <a:r>
              <a:rPr lang="en-US" sz="2600" dirty="0"/>
              <a:t>Reduces human errors and improves decision-making.</a:t>
            </a:r>
          </a:p>
          <a:p>
            <a:r>
              <a:rPr lang="en-US" sz="2600" dirty="0"/>
              <a:t>Scalable solution for businesses of all sizes.</a:t>
            </a:r>
          </a:p>
          <a:p>
            <a:r>
              <a:rPr lang="en-US" sz="2600" dirty="0"/>
              <a:t>Future scope: Integration with AI for predictive stock management.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0027625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BB71-A8E8-7E9D-9926-1DB15D844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34A86-9498-0280-D0B1-FA6ECFC5D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454" y="195280"/>
            <a:ext cx="3084681" cy="1735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E292BD-FD48-4ED8-0CF5-345C98C0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1" y="2146144"/>
            <a:ext cx="3360045" cy="1890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C8AAE5-57D8-F12B-54C7-07A1E9CB4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516" y="170350"/>
            <a:ext cx="3084681" cy="17351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32CB30-E0E2-58D2-EDB5-EFF616583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923" y="2021988"/>
            <a:ext cx="3216759" cy="18094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58E9BF-C135-0079-7658-FC1B273B9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1917" y="2146144"/>
            <a:ext cx="2996037" cy="16852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23769B-1866-B754-15BA-6696F8AFA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6347" y="3936694"/>
            <a:ext cx="3046256" cy="17135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5E3B5F-239F-9AFF-629F-9EA4401909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834" y="4168679"/>
            <a:ext cx="3359702" cy="188983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6CCCE9B-92F1-5770-BE51-A4BB530CD4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30921" y="3940457"/>
            <a:ext cx="3084681" cy="1735133"/>
          </a:xfrm>
          <a:prstGeom prst="rect">
            <a:avLst/>
          </a:prstGeom>
        </p:spPr>
      </p:pic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89BEF242-B5F1-AFA9-5366-4D991B7A0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80761" y="103155"/>
            <a:ext cx="3412234" cy="1919382"/>
          </a:xfrm>
        </p:spPr>
      </p:pic>
    </p:spTree>
    <p:extLst>
      <p:ext uri="{BB962C8B-B14F-4D97-AF65-F5344CB8AC3E}">
        <p14:creationId xmlns:p14="http://schemas.microsoft.com/office/powerpoint/2010/main" val="465588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BC65-1029-8F72-2AE2-1374649EB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188" y="1116039"/>
            <a:ext cx="8865623" cy="2045109"/>
          </a:xfrm>
        </p:spPr>
        <p:txBody>
          <a:bodyPr/>
          <a:lstStyle/>
          <a:p>
            <a:pPr algn="ctr"/>
            <a:r>
              <a:rPr lang="en-IN" sz="7200" b="1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7CCC1-5B68-9C7D-2AD2-17223D3E71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22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0B74-89BF-3A6F-D4F5-26AE9F7A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9424556" cy="1110770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7B0D2-19B3-3D31-B6E8-212DB1ED0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090" y="2603500"/>
            <a:ext cx="10717162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Inventor addresses these challenges by:-</a:t>
            </a:r>
          </a:p>
          <a:p>
            <a:r>
              <a:rPr lang="en-US" sz="2400" b="1" dirty="0"/>
              <a:t>Automating</a:t>
            </a:r>
            <a:r>
              <a:rPr lang="en-US" sz="2400" dirty="0"/>
              <a:t> inventory tracking</a:t>
            </a:r>
          </a:p>
          <a:p>
            <a:r>
              <a:rPr lang="en-US" sz="2400" dirty="0"/>
              <a:t>Providing </a:t>
            </a:r>
            <a:r>
              <a:rPr lang="en-US" sz="2400" b="1" dirty="0"/>
              <a:t>real-time</a:t>
            </a:r>
            <a:r>
              <a:rPr lang="en-US" sz="2400" dirty="0"/>
              <a:t> stock monitoring</a:t>
            </a:r>
          </a:p>
          <a:p>
            <a:r>
              <a:rPr lang="en-US" sz="2400" dirty="0"/>
              <a:t>Generating </a:t>
            </a:r>
            <a:r>
              <a:rPr lang="en-US" sz="2400" b="1" dirty="0"/>
              <a:t>low-stock</a:t>
            </a:r>
            <a:r>
              <a:rPr lang="en-US" sz="2400" dirty="0"/>
              <a:t> </a:t>
            </a:r>
            <a:r>
              <a:rPr lang="en-US" sz="2400" b="1" dirty="0"/>
              <a:t>alerts</a:t>
            </a:r>
            <a:r>
              <a:rPr lang="en-US" sz="2400" dirty="0"/>
              <a:t> automatically</a:t>
            </a:r>
          </a:p>
          <a:p>
            <a:r>
              <a:rPr lang="en-US" sz="2400" dirty="0"/>
              <a:t>Offering </a:t>
            </a:r>
            <a:r>
              <a:rPr lang="en-US" sz="2400" b="1" dirty="0"/>
              <a:t>detailed reports and analytics</a:t>
            </a:r>
          </a:p>
          <a:p>
            <a:r>
              <a:rPr lang="en-US" sz="2400" dirty="0"/>
              <a:t>Ensuring </a:t>
            </a:r>
            <a:r>
              <a:rPr lang="en-US" sz="2400" b="1" dirty="0"/>
              <a:t>secure access</a:t>
            </a:r>
            <a:r>
              <a:rPr lang="en-US" sz="2400" dirty="0"/>
              <a:t> using </a:t>
            </a:r>
            <a:r>
              <a:rPr lang="en-US" sz="2400" b="1" dirty="0"/>
              <a:t>authentication</a:t>
            </a:r>
          </a:p>
          <a:p>
            <a:r>
              <a:rPr lang="en-US" sz="2400" dirty="0"/>
              <a:t>Reducing human errors and </a:t>
            </a:r>
            <a:r>
              <a:rPr lang="en-US" sz="2400" b="1" dirty="0"/>
              <a:t>improving efficiency</a:t>
            </a:r>
          </a:p>
        </p:txBody>
      </p:sp>
    </p:spTree>
    <p:extLst>
      <p:ext uri="{BB962C8B-B14F-4D97-AF65-F5344CB8AC3E}">
        <p14:creationId xmlns:p14="http://schemas.microsoft.com/office/powerpoint/2010/main" val="269306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B6065-520F-E7A4-FDCF-1A8E2621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18" y="641063"/>
            <a:ext cx="9692640" cy="1325562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/>
              <a:t>System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4AB9F-2085-BE5D-D8F6-53C1AFFD3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649" y="2431846"/>
            <a:ext cx="11032885" cy="349700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cs typeface="Arial" panose="020B0604020202020204" pitchFamily="34" charset="0"/>
              </a:rPr>
              <a:t>Front-End:</a:t>
            </a:r>
            <a:r>
              <a:rPr lang="en-IN" sz="2800" dirty="0">
                <a:cs typeface="Arial" panose="020B0604020202020204" pitchFamily="34" charset="0"/>
              </a:rPr>
              <a:t> HTML, CSS, JavaScript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cs typeface="Arial" panose="020B0604020202020204" pitchFamily="34" charset="0"/>
              </a:rPr>
              <a:t>Back-End:</a:t>
            </a:r>
            <a:r>
              <a:rPr lang="en-IN" sz="2800" dirty="0">
                <a:cs typeface="Arial" panose="020B0604020202020204" pitchFamily="34" charset="0"/>
              </a:rPr>
              <a:t> Java (JDK 8/11)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cs typeface="Arial" panose="020B0604020202020204" pitchFamily="34" charset="0"/>
              </a:rPr>
              <a:t>Frameworks:</a:t>
            </a:r>
            <a:r>
              <a:rPr lang="en-IN" sz="2800" dirty="0">
                <a:cs typeface="Arial" panose="020B0604020202020204" pitchFamily="34" charset="0"/>
              </a:rPr>
              <a:t> spring Boot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cs typeface="Arial" panose="020B0604020202020204" pitchFamily="34" charset="0"/>
              </a:rPr>
              <a:t>Database:</a:t>
            </a:r>
            <a:r>
              <a:rPr lang="en-IN" sz="2800" dirty="0">
                <a:cs typeface="Arial" panose="020B0604020202020204" pitchFamily="34" charset="0"/>
              </a:rPr>
              <a:t> MySQL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2800" b="1" dirty="0">
                <a:cs typeface="Arial" panose="020B0604020202020204" pitchFamily="34" charset="0"/>
              </a:rPr>
              <a:t>Tools:</a:t>
            </a:r>
            <a:r>
              <a:rPr lang="en-IN" sz="2800" dirty="0">
                <a:cs typeface="Arial" panose="020B0604020202020204" pitchFamily="34" charset="0"/>
              </a:rPr>
              <a:t> VS Code</a:t>
            </a:r>
          </a:p>
          <a:p>
            <a:pPr marL="0" indent="0">
              <a:buNone/>
            </a:pPr>
            <a:endParaRPr lang="en-IN" sz="2800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sz="28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User</a:t>
            </a:r>
            <a:r>
              <a:rPr lang="en-IN" sz="2800" b="1" dirty="0">
                <a:cs typeface="Arial" panose="020B0604020202020204" pitchFamily="34" charset="0"/>
              </a:rPr>
              <a:t> → Frontend → Backend → </a:t>
            </a:r>
            <a:r>
              <a:rPr lang="en-IN" sz="2800" b="1" dirty="0">
                <a:solidFill>
                  <a:schemeClr val="accent5">
                    <a:lumMod val="75000"/>
                  </a:schemeClr>
                </a:solidFill>
                <a:cs typeface="Arial" panose="020B0604020202020204" pitchFamily="34" charset="0"/>
              </a:rPr>
              <a:t>Database</a:t>
            </a:r>
            <a:r>
              <a:rPr lang="en-IN" sz="2800" b="1" dirty="0">
                <a:cs typeface="Arial" panose="020B0604020202020204" pitchFamily="34" charset="0"/>
              </a:rPr>
              <a:t> → Alerts / Reports</a:t>
            </a:r>
          </a:p>
          <a:p>
            <a:pPr marL="0" indent="0">
              <a:buNone/>
            </a:pPr>
            <a:endParaRPr lang="en-IN" sz="2800" dirty="0"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58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CBE824-CEC3-18E2-0793-CB4BCB43F188}"/>
              </a:ext>
            </a:extLst>
          </p:cNvPr>
          <p:cNvSpPr/>
          <p:nvPr/>
        </p:nvSpPr>
        <p:spPr>
          <a:xfrm>
            <a:off x="580103" y="639097"/>
            <a:ext cx="2900516" cy="2113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IN" sz="2400" b="1" dirty="0">
                <a:solidFill>
                  <a:schemeClr val="tx1"/>
                </a:solidFill>
              </a:rPr>
              <a:t>(Admin / Staff)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F94946-9D03-6F53-8DCF-475AAC0DD088}"/>
              </a:ext>
            </a:extLst>
          </p:cNvPr>
          <p:cNvSpPr/>
          <p:nvPr/>
        </p:nvSpPr>
        <p:spPr>
          <a:xfrm>
            <a:off x="4940710" y="639097"/>
            <a:ext cx="2664542" cy="21139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FRONT-END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HTML, CSS, JS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(User Interface)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B88AB5-7613-7B2F-3E43-2EED22D19BA3}"/>
              </a:ext>
            </a:extLst>
          </p:cNvPr>
          <p:cNvSpPr/>
          <p:nvPr/>
        </p:nvSpPr>
        <p:spPr>
          <a:xfrm>
            <a:off x="4938251" y="3936393"/>
            <a:ext cx="2664542" cy="19727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BACK-END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Java (JDBC)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Authentication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Inventory Logic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Alerts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B541F62-3C68-8AEB-AB4F-CC1C436AFB15}"/>
              </a:ext>
            </a:extLst>
          </p:cNvPr>
          <p:cNvSpPr/>
          <p:nvPr/>
        </p:nvSpPr>
        <p:spPr>
          <a:xfrm>
            <a:off x="3893574" y="1533831"/>
            <a:ext cx="521110" cy="3244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3FD6A6EB-5795-D369-036C-5D71C176D810}"/>
              </a:ext>
            </a:extLst>
          </p:cNvPr>
          <p:cNvSpPr/>
          <p:nvPr/>
        </p:nvSpPr>
        <p:spPr>
          <a:xfrm>
            <a:off x="6001168" y="3023420"/>
            <a:ext cx="484632" cy="65876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E7C7C73-1E26-668F-0209-D1B9F63739F5}"/>
              </a:ext>
            </a:extLst>
          </p:cNvPr>
          <p:cNvSpPr/>
          <p:nvPr/>
        </p:nvSpPr>
        <p:spPr>
          <a:xfrm>
            <a:off x="8137422" y="4716632"/>
            <a:ext cx="540774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BA22B4-0E27-98BC-D385-33777A568ACE}"/>
              </a:ext>
            </a:extLst>
          </p:cNvPr>
          <p:cNvSpPr/>
          <p:nvPr/>
        </p:nvSpPr>
        <p:spPr>
          <a:xfrm>
            <a:off x="9094839" y="3936393"/>
            <a:ext cx="2576051" cy="19727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DATABASE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MySQL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Users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Products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Stock Details</a:t>
            </a:r>
            <a:endParaRPr lang="en-IN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25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BB8142-7E48-972B-F605-EDB4286AA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60" y="1198811"/>
            <a:ext cx="6014988" cy="55209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307EB7-07D6-450C-E0DD-66BC7A1B5553}"/>
              </a:ext>
            </a:extLst>
          </p:cNvPr>
          <p:cNvSpPr txBox="1"/>
          <p:nvPr/>
        </p:nvSpPr>
        <p:spPr>
          <a:xfrm>
            <a:off x="4247536" y="138227"/>
            <a:ext cx="5143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IN" b="1" dirty="0"/>
              <a:t>System Modules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9D9BBF-3E2E-E38F-87D2-0AFD90E74283}"/>
              </a:ext>
            </a:extLst>
          </p:cNvPr>
          <p:cNvSpPr txBox="1"/>
          <p:nvPr/>
        </p:nvSpPr>
        <p:spPr>
          <a:xfrm>
            <a:off x="422787" y="605881"/>
            <a:ext cx="4056854" cy="5027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buNone/>
            </a:pPr>
            <a:r>
              <a:rPr lang="en-US" b="1" dirty="0"/>
              <a:t>The Intelligent Inventory Management System consists of four key modules: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Authentication:</a:t>
            </a:r>
            <a:r>
              <a:rPr lang="en-US" dirty="0"/>
              <a:t> Manages user access and security.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Product Management &amp; Stock Tracking:</a:t>
            </a:r>
            <a:r>
              <a:rPr lang="en-US" dirty="0"/>
              <a:t> Handles product information and tracks inventory levels.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Alerts:</a:t>
            </a:r>
            <a:r>
              <a:rPr lang="en-US" dirty="0"/>
              <a:t> Sends notifications based on predefined rules and thresholds.</a:t>
            </a:r>
          </a:p>
          <a:p>
            <a:pPr rtl="0">
              <a:lnSpc>
                <a:spcPct val="150000"/>
              </a:lnSpc>
              <a:buFont typeface="+mj-lt"/>
              <a:buAutoNum type="arabicPeriod"/>
            </a:pPr>
            <a:r>
              <a:rPr lang="en-US" b="1" dirty="0"/>
              <a:t>Reports &amp; Analysis:</a:t>
            </a:r>
            <a:r>
              <a:rPr lang="en-US" dirty="0"/>
              <a:t> Generates reports and provides insights into inventory data.</a:t>
            </a:r>
          </a:p>
        </p:txBody>
      </p:sp>
    </p:spTree>
    <p:extLst>
      <p:ext uri="{BB962C8B-B14F-4D97-AF65-F5344CB8AC3E}">
        <p14:creationId xmlns:p14="http://schemas.microsoft.com/office/powerpoint/2010/main" val="51545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E9B0-96E8-F38B-B42F-6BEB56E97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007" y="553928"/>
            <a:ext cx="9692640" cy="1505081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b="1" dirty="0"/>
              <a:t>Module 1 </a:t>
            </a:r>
            <a:br>
              <a:rPr lang="en-IN" sz="5400" b="1" dirty="0"/>
            </a:br>
            <a:r>
              <a:rPr lang="en-IN" sz="5400" b="1" dirty="0"/>
              <a:t>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0E85E-5DD9-F18B-625D-878F36E8D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007" y="2456030"/>
            <a:ext cx="10992464" cy="3627425"/>
          </a:xfrm>
        </p:spPr>
        <p:txBody>
          <a:bodyPr>
            <a:normAutofit/>
          </a:bodyPr>
          <a:lstStyle/>
          <a:p>
            <a:r>
              <a:rPr lang="en-US" dirty="0"/>
              <a:t> </a:t>
            </a:r>
            <a:r>
              <a:rPr lang="en-US" sz="2400" dirty="0"/>
              <a:t>Handles secure user login and logout functionality</a:t>
            </a:r>
          </a:p>
          <a:p>
            <a:r>
              <a:rPr lang="en-US" sz="2400" dirty="0"/>
              <a:t> Validates user credentials against stored data</a:t>
            </a:r>
          </a:p>
          <a:p>
            <a:r>
              <a:rPr lang="en-US" sz="2400" dirty="0"/>
              <a:t> Ensures authorized access to the system</a:t>
            </a:r>
          </a:p>
          <a:p>
            <a:r>
              <a:rPr lang="en-US" sz="2400" dirty="0"/>
              <a:t> Prevents unauthorized users from accessing inventory data</a:t>
            </a:r>
          </a:p>
          <a:p>
            <a:r>
              <a:rPr lang="en-US" sz="2400" dirty="0"/>
              <a:t> Maintains session control for logged-in users</a:t>
            </a:r>
          </a:p>
          <a:p>
            <a:r>
              <a:rPr lang="en-US" sz="2400" dirty="0"/>
              <a:t>Uses role-based access (Admin/User)</a:t>
            </a:r>
          </a:p>
        </p:txBody>
      </p:sp>
    </p:spTree>
    <p:extLst>
      <p:ext uri="{BB962C8B-B14F-4D97-AF65-F5344CB8AC3E}">
        <p14:creationId xmlns:p14="http://schemas.microsoft.com/office/powerpoint/2010/main" val="2759699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3959C-0511-A983-41DD-D66C7DBA5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08000"/>
            <a:ext cx="8825659" cy="1625599"/>
          </a:xfrm>
        </p:spPr>
        <p:txBody>
          <a:bodyPr/>
          <a:lstStyle/>
          <a:p>
            <a:pPr algn="ctr"/>
            <a:r>
              <a:rPr lang="en-IN" sz="4900" b="1" dirty="0">
                <a:solidFill>
                  <a:srgbClr val="FF0000"/>
                </a:solidFill>
              </a:rPr>
              <a:t>Module 1</a:t>
            </a:r>
            <a:r>
              <a:rPr lang="en-IN" sz="4900" b="1" dirty="0"/>
              <a:t> </a:t>
            </a:r>
            <a:br>
              <a:rPr lang="en-IN" sz="4900" b="1" dirty="0"/>
            </a:br>
            <a:r>
              <a:rPr lang="en-IN" sz="4900" b="1" dirty="0"/>
              <a:t>Authentication</a:t>
            </a:r>
            <a:endParaRPr lang="en-IN" sz="4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FCFB7-87A1-A89A-5CB2-62DBD3DA2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3" y="2369574"/>
            <a:ext cx="10742653" cy="3980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b="1" dirty="0"/>
              <a:t>Input:</a:t>
            </a:r>
            <a:endParaRPr lang="en-IN" dirty="0"/>
          </a:p>
          <a:p>
            <a:r>
              <a:rPr lang="en-IN" dirty="0"/>
              <a:t>Username and password entered by user</a:t>
            </a:r>
          </a:p>
          <a:p>
            <a:pPr marL="0" indent="0">
              <a:buNone/>
            </a:pPr>
            <a:r>
              <a:rPr lang="en-IN" b="1" dirty="0"/>
              <a:t>Process:</a:t>
            </a:r>
            <a:endParaRPr lang="en-IN" dirty="0"/>
          </a:p>
          <a:p>
            <a:r>
              <a:rPr lang="en-IN" dirty="0"/>
              <a:t>Validates credentials against database</a:t>
            </a:r>
          </a:p>
          <a:p>
            <a:r>
              <a:rPr lang="en-IN" dirty="0"/>
              <a:t>Verifies user role (Admin / Staff)</a:t>
            </a:r>
          </a:p>
          <a:p>
            <a:r>
              <a:rPr lang="en-IN" dirty="0"/>
              <a:t>Creates and manages user session</a:t>
            </a:r>
          </a:p>
          <a:p>
            <a:pPr marL="0" indent="0">
              <a:buNone/>
            </a:pPr>
            <a:r>
              <a:rPr lang="en-IN" b="1" dirty="0"/>
              <a:t>Output:</a:t>
            </a:r>
            <a:endParaRPr lang="en-IN" dirty="0"/>
          </a:p>
          <a:p>
            <a:r>
              <a:rPr lang="en-IN" dirty="0"/>
              <a:t>Secure login access</a:t>
            </a:r>
          </a:p>
          <a:p>
            <a:r>
              <a:rPr lang="en-IN" dirty="0"/>
              <a:t>Role-based dashboard displayed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71966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470</TotalTime>
  <Words>1497</Words>
  <Application>Microsoft Office PowerPoint</Application>
  <PresentationFormat>Widescreen</PresentationFormat>
  <Paragraphs>304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Arial Unicode MS</vt:lpstr>
      <vt:lpstr>Calibri</vt:lpstr>
      <vt:lpstr>Century Gothic</vt:lpstr>
      <vt:lpstr>Courier New</vt:lpstr>
      <vt:lpstr>Times New Roman</vt:lpstr>
      <vt:lpstr>Wingdings</vt:lpstr>
      <vt:lpstr>Wingdings 3</vt:lpstr>
      <vt:lpstr>Slice</vt:lpstr>
      <vt:lpstr>Inventra – Intelligent Inventory Management System</vt:lpstr>
      <vt:lpstr>INTRODUCTION </vt:lpstr>
      <vt:lpstr>PROBLEM STATEMENT</vt:lpstr>
      <vt:lpstr>Solution Overview</vt:lpstr>
      <vt:lpstr>System Architecture</vt:lpstr>
      <vt:lpstr>PowerPoint Presentation</vt:lpstr>
      <vt:lpstr>PowerPoint Presentation</vt:lpstr>
      <vt:lpstr>Module 1  Authentication</vt:lpstr>
      <vt:lpstr>Module 1  Authentication</vt:lpstr>
      <vt:lpstr>Classes</vt:lpstr>
      <vt:lpstr>Work flow</vt:lpstr>
      <vt:lpstr>Flow </vt:lpstr>
      <vt:lpstr>Authentication  Database Schema</vt:lpstr>
      <vt:lpstr>Module 2  Product / Inventory Management</vt:lpstr>
      <vt:lpstr>Database </vt:lpstr>
      <vt:lpstr>Module 2  Product / Inventory Management</vt:lpstr>
      <vt:lpstr>classes</vt:lpstr>
      <vt:lpstr>Module 3 Inventory / Alerts </vt:lpstr>
      <vt:lpstr>Module 3 Inventory / Alerts </vt:lpstr>
      <vt:lpstr>classes</vt:lpstr>
      <vt:lpstr>Flow </vt:lpstr>
      <vt:lpstr>Module 4  Reports &amp; Analytics </vt:lpstr>
      <vt:lpstr>Module 4  Reports &amp; Analytics </vt:lpstr>
      <vt:lpstr>Flow </vt:lpstr>
      <vt:lpstr>Module 4 – Inventory Management System</vt:lpstr>
      <vt:lpstr>Problem Statement </vt:lpstr>
      <vt:lpstr>Objectives</vt:lpstr>
      <vt:lpstr>Key Features </vt:lpstr>
      <vt:lpstr>Inventory Management Workflow </vt:lpstr>
      <vt:lpstr>DATABASE TABLE</vt:lpstr>
      <vt:lpstr>Pseudocode – Stock Update After Sale </vt:lpstr>
      <vt:lpstr>Pseudocode – Stock Update After Purchase </vt:lpstr>
      <vt:lpstr>PowerPoint Presentation</vt:lpstr>
      <vt:lpstr>PowerPoint Presentation</vt:lpstr>
      <vt:lpstr>PowerPoint Presentation</vt:lpstr>
      <vt:lpstr>Conclusion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Keerthana. Chintala</dc:creator>
  <cp:lastModifiedBy>Nitish Kumar Chaudhary</cp:lastModifiedBy>
  <cp:revision>22</cp:revision>
  <dcterms:created xsi:type="dcterms:W3CDTF">2025-12-02T17:46:12Z</dcterms:created>
  <dcterms:modified xsi:type="dcterms:W3CDTF">2026-02-03T17:13:28Z</dcterms:modified>
</cp:coreProperties>
</file>